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4" r:id="rId3"/>
    <p:sldId id="298" r:id="rId4"/>
    <p:sldId id="299" r:id="rId5"/>
    <p:sldId id="287" r:id="rId6"/>
    <p:sldId id="333" r:id="rId7"/>
    <p:sldId id="305" r:id="rId8"/>
    <p:sldId id="334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53" r:id="rId27"/>
    <p:sldId id="354" r:id="rId28"/>
    <p:sldId id="292" r:id="rId2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00"/>
    <a:srgbClr val="CC6600"/>
    <a:srgbClr val="996600"/>
    <a:srgbClr val="FFECAF"/>
    <a:srgbClr val="518BE1"/>
    <a:srgbClr val="B5CCF9"/>
    <a:srgbClr val="3D9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7" autoAdjust="0"/>
    <p:restoredTop sz="92553" autoAdjust="0"/>
  </p:normalViewPr>
  <p:slideViewPr>
    <p:cSldViewPr>
      <p:cViewPr varScale="1">
        <p:scale>
          <a:sx n="100" d="100"/>
          <a:sy n="100" d="100"/>
        </p:scale>
        <p:origin x="3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9A7D7-C4F0-4788-841D-8BAEDD7CEDBB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89CA4-13D3-407C-B42D-118168D27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9027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17/05/2019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64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</a:t>
            </a: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17/05/2019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1711-CBEC-4B81-BBD0-B11A6F678385}" type="datetimeFigureOut">
              <a:rPr lang="es-ES"/>
              <a:pPr>
                <a:defRPr/>
              </a:pPr>
              <a:t>17/05/2019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F827-DEC1-4D10-9BEA-49F4941E4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3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188640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611560" y="1484784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1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2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5611639" y="2251323"/>
            <a:ext cx="3168650" cy="3065463"/>
            <a:chOff x="3035" y="1570"/>
            <a:chExt cx="2204" cy="2158"/>
          </a:xfrm>
        </p:grpSpPr>
        <p:pic>
          <p:nvPicPr>
            <p:cNvPr id="5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9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0" r:id="rId5"/>
    <p:sldLayoutId id="2147483885" r:id="rId6"/>
    <p:sldLayoutId id="2147483887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hyperlink" Target="http://www.euskadi.eus/contenidos/informacion/cevime_infac_2019/es_def/adjuntos/INFAC_27_1_seguridad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f.uab.cat/assets/pdf/productes/bg/es/bg302.17e.pdf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23528" y="1196975"/>
            <a:ext cx="8424936" cy="2303463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sz="3200" dirty="0"/>
              <a:t> </a:t>
            </a:r>
            <a:r>
              <a:rPr lang="es-ES" sz="3400" b="1" dirty="0" smtClean="0"/>
              <a:t>SEGURIDAD </a:t>
            </a:r>
            <a:r>
              <a:rPr lang="es-ES" sz="3400" b="1" dirty="0"/>
              <a:t>DE </a:t>
            </a:r>
            <a:r>
              <a:rPr lang="es-ES" sz="3400" b="1" dirty="0" smtClean="0"/>
              <a:t>MEDICAMENTOS</a:t>
            </a:r>
            <a:r>
              <a:rPr lang="es-ES" sz="3400" b="1" dirty="0"/>
              <a:t>: 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sz="2800" dirty="0" smtClean="0"/>
              <a:t>SEÑALES </a:t>
            </a:r>
            <a:r>
              <a:rPr lang="es-ES" sz="2800" dirty="0"/>
              <a:t>Y ALERTAS GENERADAS EN 2017-2018</a:t>
            </a:r>
            <a:r>
              <a:rPr lang="es-ES_tradnl" sz="3200" dirty="0" smtClean="0">
                <a:solidFill>
                  <a:schemeClr val="tx2"/>
                </a:solidFill>
              </a:rPr>
              <a:t/>
            </a:r>
            <a:br>
              <a:rPr lang="es-ES_tradnl" sz="3200" dirty="0" smtClean="0">
                <a:solidFill>
                  <a:schemeClr val="tx2"/>
                </a:solidFill>
              </a:rPr>
            </a:br>
            <a:r>
              <a:rPr lang="es-ES_tradnl" sz="3200" dirty="0" smtClean="0">
                <a:solidFill>
                  <a:schemeClr val="tx2"/>
                </a:solidFill>
              </a:rPr>
              <a:t/>
            </a:r>
            <a:br>
              <a:rPr lang="es-ES_tradnl" sz="3200" dirty="0" smtClean="0">
                <a:solidFill>
                  <a:schemeClr val="tx2"/>
                </a:solidFill>
              </a:rPr>
            </a:br>
            <a:r>
              <a:rPr lang="es-ES_tradnl" sz="3600" dirty="0" err="1" smtClean="0">
                <a:solidFill>
                  <a:schemeClr val="tx2"/>
                </a:solidFill>
                <a:latin typeface="Arial Black" pitchFamily="34" charset="0"/>
              </a:rPr>
              <a:t>Vol</a:t>
            </a:r>
            <a:r>
              <a:rPr lang="es-ES_tradnl" sz="3600" dirty="0" smtClean="0">
                <a:solidFill>
                  <a:schemeClr val="tx2"/>
                </a:solidFill>
                <a:latin typeface="Arial Black" pitchFamily="34" charset="0"/>
              </a:rPr>
              <a:t> 27, nº1 2019</a:t>
            </a:r>
            <a:endParaRPr lang="es-ES" sz="3600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95536" y="1628800"/>
            <a:ext cx="784887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Nota AEMPS 2018 posible asociación</a:t>
            </a:r>
          </a:p>
          <a:p>
            <a:pPr algn="just">
              <a:buClr>
                <a:schemeClr val="tx2"/>
              </a:buClr>
            </a:pP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Uso prolongado HCTZ – cáncer cutáneo no 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melanocítico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just">
              <a:buClr>
                <a:schemeClr val="tx2"/>
              </a:buClr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Información a partir de 2 estudios epidemiológicos daneses:</a:t>
            </a:r>
          </a:p>
          <a:p>
            <a:pPr lvl="1" algn="just">
              <a:buClr>
                <a:schemeClr val="tx2"/>
              </a:buClr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Dosis acumulada de 50.000 mg (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12,5 mg durante 11 años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800100" lvl="1" indent="-342900" algn="just">
              <a:buClr>
                <a:schemeClr val="tx2"/>
              </a:buClr>
              <a:buFont typeface="Wingdings"/>
              <a:buChar char="à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Aumento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riesgo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carcinoma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basocelular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1,3 veces</a:t>
            </a:r>
          </a:p>
          <a:p>
            <a:pPr marL="800100" lvl="1" indent="-342900" algn="just">
              <a:buClr>
                <a:schemeClr val="tx2"/>
              </a:buClr>
              <a:buFont typeface="Wingdings"/>
              <a:buChar char="à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Aumento riesgo carcinoma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espinocelular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4 veces</a:t>
            </a:r>
          </a:p>
          <a:p>
            <a:pPr algn="just">
              <a:buClr>
                <a:schemeClr val="tx2"/>
              </a:buClr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Efecto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fotosensibilizante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de HCTH posible efecto causal</a:t>
            </a:r>
          </a:p>
          <a:p>
            <a:pPr algn="just">
              <a:buClr>
                <a:schemeClr val="tx2"/>
              </a:buClr>
            </a:pP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Incidencia depende de fenotipo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de piel y varían según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región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de Europa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>
              <a:buClr>
                <a:schemeClr val="tx2"/>
              </a:buClr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Incidencia estimada en España: </a:t>
            </a:r>
          </a:p>
          <a:p>
            <a:pPr marL="742950" lvl="1" indent="-285750" algn="just">
              <a:buClr>
                <a:schemeClr val="tx2"/>
              </a:buClr>
              <a:buFontTx/>
              <a:buChar char="-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Basocelular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253/100.000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personas/año</a:t>
            </a:r>
          </a:p>
          <a:p>
            <a:pPr marL="742950" lvl="1" indent="-285750" algn="just">
              <a:buClr>
                <a:schemeClr val="tx2"/>
              </a:buClr>
              <a:buFontTx/>
              <a:buChar char="-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Espinocelular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38/100.000 personas/año</a:t>
            </a:r>
          </a:p>
          <a:p>
            <a:pPr algn="just"/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04292" y="407566"/>
            <a:ext cx="7928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tx2"/>
                </a:solidFill>
                <a:latin typeface="+mn-lt"/>
              </a:rPr>
              <a:t>FÁRMACOS AMPLIAMENTE UTILIZADOS DURANTE DÉCADAS, ¿RIESGOS NO BIEN DEFINIDOS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? (IV)</a:t>
            </a:r>
            <a:endParaRPr lang="es-ES" b="1" dirty="0">
              <a:solidFill>
                <a:schemeClr val="tx2"/>
              </a:solidFill>
              <a:latin typeface="+mn-lt"/>
            </a:endParaRPr>
          </a:p>
          <a:p>
            <a:pPr algn="just"/>
            <a:r>
              <a:rPr lang="es-ES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Hidroclorotiazida</a:t>
            </a:r>
            <a:r>
              <a:rPr lang="es-ES" u="sng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y cáncer de piel</a:t>
            </a:r>
          </a:p>
        </p:txBody>
      </p:sp>
    </p:spTree>
    <p:extLst>
      <p:ext uri="{BB962C8B-B14F-4D97-AF65-F5344CB8AC3E}">
        <p14:creationId xmlns:p14="http://schemas.microsoft.com/office/powerpoint/2010/main" val="3770181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95536" y="1628800"/>
            <a:ext cx="78488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Estudio actual de la AEMPS para valorar la asociación en la población española. </a:t>
            </a:r>
          </a:p>
          <a:p>
            <a:pPr algn="just">
              <a:buClr>
                <a:schemeClr val="tx2"/>
              </a:buClr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Recomendaciones de la AEMPS:</a:t>
            </a:r>
          </a:p>
          <a:p>
            <a:pPr marL="342900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Revaluar HCTZ si antecedentes de cáncer cutáneo no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melanocítico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Vigilar lesiones cutáneas (nuevas o existentes) </a:t>
            </a:r>
            <a:r>
              <a:rPr lang="es-ES" sz="1600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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valoración especializada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Recomendar medidas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fotoprotectoras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1800" b="1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Alternativas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a HCTZ: </a:t>
            </a:r>
            <a:r>
              <a:rPr lang="es-ES" sz="1800" b="1" dirty="0" err="1" smtClean="0">
                <a:solidFill>
                  <a:schemeClr val="accent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clortalidona</a:t>
            </a:r>
            <a:r>
              <a:rPr lang="es-ES" sz="1800" b="1" dirty="0" smtClean="0">
                <a:solidFill>
                  <a:schemeClr val="accent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b="1" dirty="0" err="1" smtClean="0">
                <a:solidFill>
                  <a:schemeClr val="accent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indapamida</a:t>
            </a:r>
            <a:endParaRPr lang="es-ES" sz="1800" b="1" dirty="0">
              <a:solidFill>
                <a:schemeClr val="accent1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Fármacos con sólida evidencia en prevención cardiovascular.</a:t>
            </a:r>
          </a:p>
          <a:p>
            <a:pPr marL="285750" indent="-285750" algn="just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Limitación: muy pocas combinaciones con otros antihipertensivos.</a:t>
            </a:r>
          </a:p>
          <a:p>
            <a:pPr marL="285750" indent="-285750" algn="just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Estudio observacional danés: se incluyó la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indapamida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y no había asociación</a:t>
            </a:r>
          </a:p>
          <a:p>
            <a:pPr algn="just">
              <a:buClr>
                <a:schemeClr val="tx2"/>
              </a:buClr>
            </a:pP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(la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clortalidona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no fue estudiada)</a:t>
            </a: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04292" y="407566"/>
            <a:ext cx="7928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tx2"/>
                </a:solidFill>
                <a:latin typeface="+mn-lt"/>
              </a:rPr>
              <a:t>FÁRMACOS AMPLIAMENTE UTILIZADOS DURANTE DÉCADAS, ¿RIESGOS NO BIEN DEFINIDOS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? (V)</a:t>
            </a:r>
            <a:endParaRPr lang="es-ES" b="1" dirty="0">
              <a:solidFill>
                <a:schemeClr val="tx2"/>
              </a:solidFill>
              <a:latin typeface="+mn-lt"/>
            </a:endParaRPr>
          </a:p>
          <a:p>
            <a:pPr algn="just"/>
            <a:r>
              <a:rPr lang="es-ES" u="sng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Hidroclorotiazida y cáncer de piel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04292" y="3501008"/>
            <a:ext cx="7640116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53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95536" y="1628800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Efectos 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adversos graves incapacitantes y potencialmente irreversibles </a:t>
            </a: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nivel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musculoesquelético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y del sistema 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nervioso: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Tendinopatía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 incidencia ruptura talón de Aquiles 4 veces mayor que población general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Debilidad muscular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Neuropatía periférica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Disfunción autónoma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Trastornos del sueño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Disfunción cognitiva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Trastornos psiquiátricos</a:t>
            </a:r>
          </a:p>
          <a:p>
            <a:pPr lvl="1">
              <a:buClr>
                <a:schemeClr val="tx2"/>
              </a:buClr>
            </a:pPr>
            <a:r>
              <a:rPr lang="es-ES" sz="2000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				</a:t>
            </a:r>
            <a:r>
              <a:rPr lang="es-ES" sz="2000" b="1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</a:t>
            </a:r>
            <a:r>
              <a:rPr lang="es-ES" sz="2000" b="1" dirty="0" smtClean="0"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 Teniendo en cuenta que existen 					alternativas terapéuticas </a:t>
            </a:r>
            <a:r>
              <a:rPr lang="es-ES" sz="2000" b="1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</a:t>
            </a:r>
            <a:endParaRPr lang="es-ES" sz="2000" b="1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04292" y="407566"/>
            <a:ext cx="7928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tx2"/>
                </a:solidFill>
                <a:latin typeface="+mn-lt"/>
              </a:rPr>
              <a:t>FÁRMACOS AMPLIAMENTE UTILIZADOS DURANTE DÉCADAS, ¿RIESGOS NO BIEN DEFINIDOS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? (VI)</a:t>
            </a:r>
            <a:endParaRPr lang="es-ES" b="1" dirty="0">
              <a:solidFill>
                <a:schemeClr val="tx2"/>
              </a:solidFill>
              <a:latin typeface="+mn-lt"/>
            </a:endParaRPr>
          </a:p>
          <a:p>
            <a:pPr algn="just"/>
            <a:r>
              <a:rPr lang="es-ES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Quinolonas</a:t>
            </a:r>
            <a:r>
              <a:rPr lang="es-ES" u="sng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y </a:t>
            </a:r>
            <a:r>
              <a:rPr lang="es-ES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fluoroquinolonas</a:t>
            </a:r>
            <a:r>
              <a:rPr lang="es-ES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: nuevas </a:t>
            </a:r>
            <a:r>
              <a:rPr lang="es-ES" u="sng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restricciones de uso</a:t>
            </a:r>
          </a:p>
        </p:txBody>
      </p:sp>
    </p:spTree>
    <p:extLst>
      <p:ext uri="{BB962C8B-B14F-4D97-AF65-F5344CB8AC3E}">
        <p14:creationId xmlns:p14="http://schemas.microsoft.com/office/powerpoint/2010/main" val="290353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95536" y="1628800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Recomendaciones del PRAC:</a:t>
            </a:r>
          </a:p>
          <a:p>
            <a:pPr algn="just">
              <a:buClr>
                <a:schemeClr val="tx2"/>
              </a:buClr>
            </a:pPr>
            <a:r>
              <a:rPr lang="es-ES" sz="1800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s-ES" sz="1800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Comité </a:t>
            </a:r>
            <a:r>
              <a:rPr lang="es-ES" sz="1800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para la Evaluación de Riesgos en </a:t>
            </a:r>
            <a:r>
              <a:rPr lang="es-ES" sz="1800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Farmacovigilancia</a:t>
            </a:r>
            <a:r>
              <a:rPr lang="es-ES" sz="1800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europeo)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No prescribir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quinolonas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ni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fluoroquinolonas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en </a:t>
            </a:r>
          </a:p>
          <a:p>
            <a:pPr marL="615950" indent="-285750" algn="just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infecciones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leves o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autolimitadas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615950" indent="-285750" algn="just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profilaxis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de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diarrea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del viajero 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615950" indent="-285750" algn="just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profilaxis de infecciones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recurrentes de vías urinarias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bajas</a:t>
            </a: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615950" indent="-285750" algn="just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pacientes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con antecedentes de reacciones adversas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graves a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quinolonas</a:t>
            </a: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En infecciones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leves o moderadamente graves exclusivamente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si antibióticos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recomendados no resulten eficaces o no sean tolerados.</a:t>
            </a: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Precaución en edad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avanzada, trasplantados o en tratamiento con corticoides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(mayor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riesgo de sufrir lesiones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tendinosas)</a:t>
            </a: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Advertir al paciente de este tipo de reacciones</a:t>
            </a: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04292" y="407566"/>
            <a:ext cx="7928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tx2"/>
                </a:solidFill>
                <a:latin typeface="+mn-lt"/>
              </a:rPr>
              <a:t>FÁRMACOS AMPLIAMENTE UTILIZADOS DURANTE DÉCADAS, ¿RIESGOS NO BIEN DEFINIDOS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? (VII)</a:t>
            </a:r>
            <a:endParaRPr lang="es-ES" b="1" dirty="0">
              <a:solidFill>
                <a:schemeClr val="tx2"/>
              </a:solidFill>
              <a:latin typeface="+mn-lt"/>
            </a:endParaRPr>
          </a:p>
          <a:p>
            <a:pPr algn="just"/>
            <a:r>
              <a:rPr lang="es-ES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Quinolonas</a:t>
            </a:r>
            <a:r>
              <a:rPr lang="es-ES" u="sng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y </a:t>
            </a:r>
            <a:r>
              <a:rPr lang="es-ES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fluoroquinolonas</a:t>
            </a:r>
            <a:r>
              <a:rPr lang="es-ES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: nuevas </a:t>
            </a:r>
            <a:r>
              <a:rPr lang="es-ES" u="sng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restricciones de uso</a:t>
            </a:r>
          </a:p>
        </p:txBody>
      </p:sp>
    </p:spTree>
    <p:extLst>
      <p:ext uri="{BB962C8B-B14F-4D97-AF65-F5344CB8AC3E}">
        <p14:creationId xmlns:p14="http://schemas.microsoft.com/office/powerpoint/2010/main" val="209274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70880" y="1772816"/>
            <a:ext cx="78488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Otros efectos adversos reseñables:</a:t>
            </a:r>
          </a:p>
          <a:p>
            <a:pPr algn="just">
              <a:buClr>
                <a:schemeClr val="tx2"/>
              </a:buClr>
            </a:pP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Riesgo 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de 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aneurisma y disección aórtica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duplicado en tratados 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con </a:t>
            </a:r>
            <a:r>
              <a:rPr lang="es-ES" sz="2000" b="1" dirty="0" err="1">
                <a:latin typeface="+mn-lt"/>
                <a:ea typeface="Arial Unicode MS" pitchFamily="34" charset="-128"/>
                <a:cs typeface="Arial Unicode MS" pitchFamily="34" charset="-128"/>
              </a:rPr>
              <a:t>fluoroquinolonas</a:t>
            </a:r>
            <a:r>
              <a:rPr lang="es-ES" sz="2000" b="1" dirty="0">
                <a:latin typeface="+mn-lt"/>
                <a:ea typeface="Arial Unicode MS" pitchFamily="34" charset="-128"/>
                <a:cs typeface="Arial Unicode MS" pitchFamily="34" charset="-128"/>
              </a:rPr>
              <a:t> sistémicas 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comparado con 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los que no toman ningún antibiótico o toman 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amoxicilina (aún mayor en edad avanzada)</a:t>
            </a:r>
          </a:p>
          <a:p>
            <a:pPr algn="just">
              <a:buClr>
                <a:schemeClr val="tx2"/>
              </a:buClr>
            </a:pP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b="1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Moxifloxacino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presenta un mayor riesgo que otras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quinolonas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de producir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necrólisis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epidérmica tóxica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Nota AEMPS 2008: 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alteraciones hepáticas y cutáneas graves</a:t>
            </a:r>
          </a:p>
          <a:p>
            <a:pPr algn="just"/>
            <a:endParaRPr lang="es-ES" sz="1800" b="1" dirty="0">
              <a:solidFill>
                <a:schemeClr val="tx2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04292" y="407566"/>
            <a:ext cx="7928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tx2"/>
                </a:solidFill>
                <a:latin typeface="+mn-lt"/>
              </a:rPr>
              <a:t>FÁRMACOS AMPLIAMENTE UTILIZADOS DURANTE DÉCADAS, ¿RIESGOS NO BIEN DEFINIDOS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? (IX)</a:t>
            </a:r>
            <a:endParaRPr lang="es-ES" b="1" dirty="0">
              <a:solidFill>
                <a:schemeClr val="tx2"/>
              </a:solidFill>
              <a:latin typeface="+mn-lt"/>
            </a:endParaRPr>
          </a:p>
          <a:p>
            <a:pPr algn="just"/>
            <a:r>
              <a:rPr lang="es-ES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Quinolonas</a:t>
            </a:r>
            <a:r>
              <a:rPr lang="es-ES" u="sng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y </a:t>
            </a:r>
            <a:r>
              <a:rPr lang="es-ES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fluoroquinolonas</a:t>
            </a:r>
            <a:r>
              <a:rPr lang="es-ES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: nuevas </a:t>
            </a:r>
            <a:r>
              <a:rPr lang="es-ES" u="sng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restricciones de uso</a:t>
            </a:r>
          </a:p>
        </p:txBody>
      </p:sp>
    </p:spTree>
    <p:extLst>
      <p:ext uri="{BB962C8B-B14F-4D97-AF65-F5344CB8AC3E}">
        <p14:creationId xmlns:p14="http://schemas.microsoft.com/office/powerpoint/2010/main" val="186419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95536" y="1484784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Desde julio de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2018: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AEMPS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retirada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de ciertos 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lotes de valsartán </a:t>
            </a:r>
          </a:p>
          <a:p>
            <a:pPr algn="just">
              <a:buClr>
                <a:schemeClr val="tx2"/>
              </a:buClr>
            </a:pP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Detección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de impurezas tipo N-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nitrosaminas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probablemente 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carcinogénicas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</a:t>
            </a: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N-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Nitrosodimetilamina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(NDMA)</a:t>
            </a: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N-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Nitrosodietilamina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(NDEA)</a:t>
            </a:r>
          </a:p>
          <a:p>
            <a:pPr algn="just">
              <a:buClr>
                <a:schemeClr val="tx2"/>
              </a:buClr>
            </a:pP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Estimación preliminar EMA: 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1 caso extra de cáncer/5.000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pacientes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con algún valsartán afectado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dosis máxima (320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mg/día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) al día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durante 7 años. 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	(riesgo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teórico extrapolado a partir de estudios en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animales)</a:t>
            </a:r>
          </a:p>
          <a:p>
            <a:pPr algn="just">
              <a:buClr>
                <a:schemeClr val="tx2"/>
              </a:buClr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Origen: modificaciones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en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el proceso de fabricación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desde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2012 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modificaciones autorizadas y aprobadas por la EMA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)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04292" y="407565"/>
            <a:ext cx="7391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tx2"/>
                </a:solidFill>
                <a:latin typeface="+mn-lt"/>
              </a:rPr>
              <a:t>PROCESOS DE FABRICACIÓN E 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IMPUREZAS: </a:t>
            </a:r>
          </a:p>
          <a:p>
            <a:pPr algn="ctr"/>
            <a:r>
              <a:rPr lang="es-ES" b="1" dirty="0" smtClean="0">
                <a:solidFill>
                  <a:schemeClr val="tx2"/>
                </a:solidFill>
                <a:latin typeface="+mn-lt"/>
              </a:rPr>
              <a:t>SARTANES </a:t>
            </a:r>
            <a:r>
              <a:rPr lang="es-ES" b="1" dirty="0">
                <a:solidFill>
                  <a:schemeClr val="tx2"/>
                </a:solidFill>
                <a:latin typeface="+mn-lt"/>
              </a:rPr>
              <a:t>Y 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NITROSAMINAS (I)</a:t>
            </a:r>
            <a:endParaRPr lang="es-ES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955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04292" y="1628800"/>
            <a:ext cx="78488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EMA </a:t>
            </a:r>
            <a:r>
              <a:rPr lang="es-ES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evaluación 2019 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de todos los ARA II: </a:t>
            </a:r>
          </a:p>
          <a:p>
            <a:pPr algn="just">
              <a:buClr>
                <a:schemeClr val="tx2"/>
              </a:buClr>
            </a:pPr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H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a retirado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ciertos 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lotes de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irbesartán</a:t>
            </a:r>
            <a:endParaRPr lang="es-ES" sz="2000" b="1" dirty="0">
              <a:solidFill>
                <a:schemeClr val="tx2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Fabricantes deben revisar procesos de fabricación  </a:t>
            </a: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Se establecerán ensayos para detectar cantidades mínimas</a:t>
            </a: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EMA da dos años para adecuar los cambios</a:t>
            </a: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Se han establecido límites temporales de exposición a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nitrosaminas</a:t>
            </a: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En USA retirados algunos 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lotes de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losartán</a:t>
            </a:r>
            <a:endParaRPr lang="es-ES" sz="2000" b="1" dirty="0">
              <a:solidFill>
                <a:schemeClr val="tx2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04292" y="407565"/>
            <a:ext cx="7391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tx2"/>
                </a:solidFill>
                <a:latin typeface="+mn-lt"/>
              </a:rPr>
              <a:t>PROCESOS DE FABRICACIÓN E 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IMPUREZAS: </a:t>
            </a:r>
          </a:p>
          <a:p>
            <a:pPr algn="ctr"/>
            <a:r>
              <a:rPr lang="es-ES" b="1" dirty="0" smtClean="0">
                <a:solidFill>
                  <a:schemeClr val="tx2"/>
                </a:solidFill>
                <a:latin typeface="+mn-lt"/>
              </a:rPr>
              <a:t>SARTANES </a:t>
            </a:r>
            <a:r>
              <a:rPr lang="es-ES" b="1" dirty="0">
                <a:solidFill>
                  <a:schemeClr val="tx2"/>
                </a:solidFill>
                <a:latin typeface="+mn-lt"/>
              </a:rPr>
              <a:t>Y 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NITROSAMINAS (II)</a:t>
            </a:r>
            <a:endParaRPr lang="es-ES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490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51756" y="2492896"/>
            <a:ext cx="784887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Denosumab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anticuerpo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monoclonal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autorizado en: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osteoporosis 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neoplasias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con afectación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ósea</a:t>
            </a:r>
          </a:p>
          <a:p>
            <a:pPr algn="just">
              <a:buClr>
                <a:schemeClr val="tx2"/>
              </a:buClr>
            </a:pP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Osteonecrosis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del conducto auditivo 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externo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L="6159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Similar al de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osteonecrosis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mandibular</a:t>
            </a:r>
          </a:p>
          <a:p>
            <a:pPr marL="6159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Factores de riesgo: esteroides, quimioterapia, infección o traumatismo local</a:t>
            </a:r>
          </a:p>
          <a:p>
            <a:pPr marL="6159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Sospechar si infecciones crónicas de oído</a:t>
            </a:r>
          </a:p>
          <a:p>
            <a:pPr marL="6159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Información  en boletín AEMPS mayo 2017</a:t>
            </a:r>
          </a:p>
          <a:p>
            <a:pPr marL="6159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04292" y="260648"/>
            <a:ext cx="7840116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b="1" dirty="0">
                <a:solidFill>
                  <a:schemeClr val="tx2"/>
                </a:solidFill>
                <a:latin typeface="+mn-lt"/>
              </a:rPr>
              <a:t>FÁRMACOS 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PREVENTIVOS Y </a:t>
            </a:r>
            <a:r>
              <a:rPr lang="es-ES" b="1" dirty="0">
                <a:solidFill>
                  <a:schemeClr val="tx2"/>
                </a:solidFill>
                <a:latin typeface="+mn-lt"/>
              </a:rPr>
              <a:t>BALANCE BENEFICIO/RIESGO 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INCIERTO (I)</a:t>
            </a:r>
          </a:p>
          <a:p>
            <a:pPr>
              <a:spcBef>
                <a:spcPts val="600"/>
              </a:spcBef>
            </a:pPr>
            <a:r>
              <a:rPr lang="es-ES" sz="2000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D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enosumab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(</a:t>
            </a:r>
            <a:r>
              <a:rPr lang="es-ES" sz="2000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P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rolia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®, ▼</a:t>
            </a:r>
            <a:r>
              <a:rPr lang="es-ES" sz="2000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X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geva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®)</a:t>
            </a: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: </a:t>
            </a:r>
            <a:r>
              <a:rPr lang="es-ES" sz="20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osteonecrosis</a:t>
            </a: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del conducto auditivo externo, fracturas </a:t>
            </a:r>
            <a:r>
              <a:rPr lang="es-ES" sz="20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postratamiento</a:t>
            </a: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(efecto rebote) y riesgo de nuevas neoplasias malignas primarias</a:t>
            </a:r>
            <a:endParaRPr lang="es-ES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340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51756" y="2227109"/>
            <a:ext cx="798068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Fracturas 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vertebrales múltiples tras la suspensión del 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tratamiento</a:t>
            </a:r>
          </a:p>
          <a:p>
            <a:pPr marL="615950" lvl="0" indent="-285750" algn="just">
              <a:buClr>
                <a:srgbClr val="4BACC6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Efecto rebote: aumento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de los marcadores de recambio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óseo y </a:t>
            </a:r>
            <a:r>
              <a:rPr lang="es-ES" sz="1800" u="sng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rápida </a:t>
            </a:r>
            <a:r>
              <a:rPr lang="es-ES" sz="1800" u="sng" dirty="0">
                <a:latin typeface="+mn-lt"/>
                <a:ea typeface="Arial Unicode MS" pitchFamily="34" charset="-128"/>
                <a:cs typeface="Arial Unicode MS" pitchFamily="34" charset="-128"/>
              </a:rPr>
              <a:t>reducción de la densidad mineral </a:t>
            </a:r>
            <a:r>
              <a:rPr lang="es-ES" sz="1800" u="sng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ósea</a:t>
            </a:r>
          </a:p>
          <a:p>
            <a:pPr marL="615950" lvl="0" indent="-285750" algn="just">
              <a:buClr>
                <a:srgbClr val="4BACC6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Causa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diferencia de los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bisfosfonatos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el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denosumab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no se incorpora a la matriz ósea, por lo que, tras la interrupción del tratamiento, la resorción ósea no permanece suprimida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615950" lvl="0" indent="-285750" algn="just">
              <a:buClr>
                <a:srgbClr val="4BACC6"/>
              </a:buClr>
              <a:buFont typeface="Wingdings" panose="05000000000000000000" pitchFamily="2" charset="2"/>
              <a:buChar char="ü"/>
            </a:pPr>
            <a:r>
              <a:rPr lang="es-ES" sz="1800" u="sng" dirty="0">
                <a:latin typeface="+mn-lt"/>
                <a:ea typeface="Arial Unicode MS" pitchFamily="34" charset="-128"/>
                <a:cs typeface="Arial Unicode MS" pitchFamily="34" charset="-128"/>
              </a:rPr>
              <a:t>16 meses tras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la última inyección de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denosumab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incidencia de fractura vertebral cercana al </a:t>
            </a:r>
            <a:r>
              <a:rPr lang="es-ES" sz="1800" u="sng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15%</a:t>
            </a:r>
          </a:p>
          <a:p>
            <a:pPr marL="615950" lvl="0" indent="-285750" algn="just">
              <a:buClr>
                <a:srgbClr val="4BACC6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Propuesta (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sin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demostrar aún eficacia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y seguridad):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tratamiento alternativo al detener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denosumab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(ej. ácido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zoledrónico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alendronato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)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04292" y="260648"/>
            <a:ext cx="7840116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b="1" dirty="0">
                <a:solidFill>
                  <a:schemeClr val="tx2"/>
                </a:solidFill>
                <a:latin typeface="+mn-lt"/>
              </a:rPr>
              <a:t>FÁRMACOS 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PREVENTIVOS Y </a:t>
            </a:r>
            <a:r>
              <a:rPr lang="es-ES" b="1" dirty="0">
                <a:solidFill>
                  <a:schemeClr val="tx2"/>
                </a:solidFill>
                <a:latin typeface="+mn-lt"/>
              </a:rPr>
              <a:t>BALANCE BENEFICIO/RIESGO 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INCIERTO (II)</a:t>
            </a:r>
          </a:p>
          <a:p>
            <a:pPr>
              <a:spcBef>
                <a:spcPts val="600"/>
              </a:spcBef>
            </a:pPr>
            <a:r>
              <a:rPr lang="es-ES" sz="2000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D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enosumab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(</a:t>
            </a:r>
            <a:r>
              <a:rPr lang="es-ES" sz="2000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P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rolia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®, ▼</a:t>
            </a:r>
            <a:r>
              <a:rPr lang="es-ES" sz="2000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X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geva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®)</a:t>
            </a: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: </a:t>
            </a:r>
            <a:r>
              <a:rPr lang="es-ES" sz="20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osteonecrosis</a:t>
            </a: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del conducto auditivo externo, fracturas </a:t>
            </a:r>
            <a:r>
              <a:rPr lang="es-ES" sz="20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postratamiento</a:t>
            </a: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(efecto rebote) y riesgo de nuevas neoplasias malignas primarias</a:t>
            </a:r>
            <a:endParaRPr lang="es-ES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886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51756" y="2348880"/>
            <a:ext cx="798068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Nuevas 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neoplasias 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primarias</a:t>
            </a:r>
          </a:p>
          <a:p>
            <a:pPr marL="6159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Incidenci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a anual en pacientes con neoplasia maligna avanzada:</a:t>
            </a:r>
          </a:p>
          <a:p>
            <a:pPr marL="812800" lvl="1" algn="just">
              <a:buClr>
                <a:schemeClr val="tx2"/>
              </a:buClr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▼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Xgeva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® (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denosumab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s-ES" sz="1800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</a:t>
            </a:r>
            <a:r>
              <a:rPr lang="es-ES" sz="1800" dirty="0" smtClean="0"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1,1% </a:t>
            </a:r>
          </a:p>
          <a:p>
            <a:pPr marL="812800" algn="just">
              <a:buClr>
                <a:schemeClr val="tx2"/>
              </a:buClr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Ácido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zoledrónico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</a:t>
            </a:r>
            <a:r>
              <a:rPr lang="es-ES" sz="1800" dirty="0"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0,6%</a:t>
            </a:r>
          </a:p>
          <a:p>
            <a:pPr marL="533400" algn="just">
              <a:buClr>
                <a:schemeClr val="tx2"/>
              </a:buClr>
            </a:pP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88900" algn="just">
              <a:buClr>
                <a:schemeClr val="tx2"/>
              </a:buClr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Numerosas alertas de seguridad relacionadas con fármacos para la osteoporosis en los últimos años:</a:t>
            </a:r>
          </a:p>
          <a:p>
            <a:pPr marL="6159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Beneficios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inciertos y riesgos poblacionales no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desdeñables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ni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bien conocidos</a:t>
            </a:r>
          </a:p>
          <a:p>
            <a:pPr marL="6159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Recomendación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: utilizar si balance beneficio-riesgo claramente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favorable y reevaluar periódicamente</a:t>
            </a:r>
          </a:p>
          <a:p>
            <a:pPr algn="just">
              <a:buClr>
                <a:schemeClr val="tx2"/>
              </a:buClr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04292" y="260648"/>
            <a:ext cx="7840116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b="1" dirty="0">
                <a:solidFill>
                  <a:schemeClr val="tx2"/>
                </a:solidFill>
                <a:latin typeface="+mn-lt"/>
              </a:rPr>
              <a:t>FÁRMACOS 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PREVENTIVOS Y </a:t>
            </a:r>
            <a:r>
              <a:rPr lang="es-ES" b="1" dirty="0">
                <a:solidFill>
                  <a:schemeClr val="tx2"/>
                </a:solidFill>
                <a:latin typeface="+mn-lt"/>
              </a:rPr>
              <a:t>BALANCE BENEFICIO/RIESGO 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INCIERTO (III)</a:t>
            </a:r>
          </a:p>
          <a:p>
            <a:pPr>
              <a:spcBef>
                <a:spcPts val="600"/>
              </a:spcBef>
            </a:pPr>
            <a:r>
              <a:rPr lang="es-ES" sz="2000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D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enosumab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(</a:t>
            </a:r>
            <a:r>
              <a:rPr lang="es-ES" sz="2000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P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rolia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®, ▼</a:t>
            </a:r>
            <a:r>
              <a:rPr lang="es-ES" sz="2000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X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geva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®)</a:t>
            </a: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: </a:t>
            </a:r>
            <a:r>
              <a:rPr lang="es-ES" sz="20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osteonecrosis</a:t>
            </a: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del conducto auditivo externo, fracturas </a:t>
            </a:r>
            <a:r>
              <a:rPr lang="es-ES" sz="20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postratamiento</a:t>
            </a: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(efecto rebote) y riesgo de nuevas neoplasias malignas primarias</a:t>
            </a:r>
            <a:endParaRPr lang="es-ES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83568" y="3789040"/>
            <a:ext cx="7848872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131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es-ES" sz="4000" b="1" dirty="0" smtClean="0">
                <a:solidFill>
                  <a:schemeClr val="tx2"/>
                </a:solidFill>
                <a:latin typeface="+mj-lt"/>
              </a:rPr>
              <a:t>SUMARIO (I)</a:t>
            </a:r>
            <a:endParaRPr lang="es-ES" sz="40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83568" y="1052736"/>
            <a:ext cx="7772400" cy="3960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 sz="2200" b="1" dirty="0" smtClean="0">
                <a:solidFill>
                  <a:schemeClr val="bg1"/>
                </a:solidFill>
              </a:rPr>
              <a:t>Introducción</a:t>
            </a:r>
            <a:endParaRPr lang="es-ES" sz="2200" b="1" dirty="0">
              <a:solidFill>
                <a:schemeClr val="bg1"/>
              </a:solidFill>
            </a:endParaRPr>
          </a:p>
          <a:p>
            <a:r>
              <a:rPr lang="es-ES" sz="2200" b="1" dirty="0">
                <a:solidFill>
                  <a:schemeClr val="bg1"/>
                </a:solidFill>
              </a:rPr>
              <a:t>Fármacos ampliamente utilizados durante décadas, ¿riesgos no bien </a:t>
            </a:r>
            <a:r>
              <a:rPr lang="es-ES" sz="2200" b="1" dirty="0" smtClean="0">
                <a:solidFill>
                  <a:schemeClr val="bg1"/>
                </a:solidFill>
              </a:rPr>
              <a:t>definidos?</a:t>
            </a:r>
          </a:p>
          <a:p>
            <a:pPr marL="533400">
              <a:buFontTx/>
              <a:buChar char="-"/>
            </a:pPr>
            <a:r>
              <a:rPr lang="es-ES" sz="1800" b="1" dirty="0" err="1" smtClean="0">
                <a:solidFill>
                  <a:schemeClr val="bg1"/>
                </a:solidFill>
              </a:rPr>
              <a:t>Metamizol</a:t>
            </a:r>
            <a:r>
              <a:rPr lang="es-ES" sz="1800" b="1" dirty="0" smtClean="0">
                <a:solidFill>
                  <a:schemeClr val="bg1"/>
                </a:solidFill>
              </a:rPr>
              <a:t> </a:t>
            </a:r>
            <a:r>
              <a:rPr lang="es-ES" sz="1800" b="1" dirty="0">
                <a:solidFill>
                  <a:schemeClr val="bg1"/>
                </a:solidFill>
              </a:rPr>
              <a:t>y riesgo de </a:t>
            </a:r>
            <a:r>
              <a:rPr lang="es-ES" sz="1800" b="1" dirty="0" err="1" smtClean="0">
                <a:solidFill>
                  <a:schemeClr val="bg1"/>
                </a:solidFill>
              </a:rPr>
              <a:t>agranulocitosis</a:t>
            </a:r>
            <a:endParaRPr lang="es-ES" sz="1800" b="1" dirty="0">
              <a:solidFill>
                <a:schemeClr val="bg1"/>
              </a:solidFill>
            </a:endParaRPr>
          </a:p>
          <a:p>
            <a:pPr marL="533400">
              <a:buFontTx/>
              <a:buChar char="-"/>
            </a:pPr>
            <a:r>
              <a:rPr lang="es-ES" sz="1800" b="1" dirty="0" smtClean="0">
                <a:solidFill>
                  <a:schemeClr val="bg1"/>
                </a:solidFill>
              </a:rPr>
              <a:t>Hidroclorotiazida </a:t>
            </a:r>
            <a:r>
              <a:rPr lang="es-ES" sz="1800" b="1" dirty="0">
                <a:solidFill>
                  <a:schemeClr val="bg1"/>
                </a:solidFill>
              </a:rPr>
              <a:t>y cáncer de </a:t>
            </a:r>
            <a:r>
              <a:rPr lang="es-ES" sz="1800" b="1" dirty="0" smtClean="0">
                <a:solidFill>
                  <a:schemeClr val="bg1"/>
                </a:solidFill>
              </a:rPr>
              <a:t>piel</a:t>
            </a:r>
          </a:p>
          <a:p>
            <a:pPr marL="533400">
              <a:buFontTx/>
              <a:buChar char="-"/>
            </a:pPr>
            <a:r>
              <a:rPr lang="es-ES" sz="1800" b="1" dirty="0" err="1" smtClean="0">
                <a:solidFill>
                  <a:schemeClr val="bg1"/>
                </a:solidFill>
              </a:rPr>
              <a:t>Quinolonas</a:t>
            </a:r>
            <a:r>
              <a:rPr lang="es-ES" sz="1800" b="1" dirty="0" smtClean="0">
                <a:solidFill>
                  <a:schemeClr val="bg1"/>
                </a:solidFill>
              </a:rPr>
              <a:t> </a:t>
            </a:r>
            <a:r>
              <a:rPr lang="es-ES" sz="1800" b="1" dirty="0">
                <a:solidFill>
                  <a:schemeClr val="bg1"/>
                </a:solidFill>
              </a:rPr>
              <a:t>y </a:t>
            </a:r>
            <a:r>
              <a:rPr lang="es-ES" sz="1800" b="1" dirty="0" err="1">
                <a:solidFill>
                  <a:schemeClr val="bg1"/>
                </a:solidFill>
              </a:rPr>
              <a:t>fluoroquinolonas</a:t>
            </a:r>
            <a:r>
              <a:rPr lang="es-ES" sz="1800" b="1" dirty="0">
                <a:solidFill>
                  <a:schemeClr val="bg1"/>
                </a:solidFill>
              </a:rPr>
              <a:t>: nuevas restricciones de </a:t>
            </a:r>
            <a:r>
              <a:rPr lang="es-ES" sz="1800" b="1" dirty="0" smtClean="0">
                <a:solidFill>
                  <a:schemeClr val="bg1"/>
                </a:solidFill>
              </a:rPr>
              <a:t>uso</a:t>
            </a:r>
            <a:endParaRPr lang="es-ES" sz="1800" b="1" dirty="0">
              <a:solidFill>
                <a:schemeClr val="bg1"/>
              </a:solidFill>
            </a:endParaRPr>
          </a:p>
          <a:p>
            <a:r>
              <a:rPr lang="es-ES" sz="2200" b="1" dirty="0">
                <a:solidFill>
                  <a:schemeClr val="bg1"/>
                </a:solidFill>
              </a:rPr>
              <a:t>Procesos de fabricación e impurezas: </a:t>
            </a:r>
            <a:r>
              <a:rPr lang="es-ES" sz="2200" b="1" dirty="0" err="1">
                <a:solidFill>
                  <a:schemeClr val="bg1"/>
                </a:solidFill>
              </a:rPr>
              <a:t>sartanes</a:t>
            </a:r>
            <a:r>
              <a:rPr lang="es-ES" sz="2200" b="1" dirty="0">
                <a:solidFill>
                  <a:schemeClr val="bg1"/>
                </a:solidFill>
              </a:rPr>
              <a:t> y </a:t>
            </a:r>
            <a:r>
              <a:rPr lang="es-ES" sz="2200" b="1" dirty="0" err="1">
                <a:solidFill>
                  <a:schemeClr val="bg1"/>
                </a:solidFill>
              </a:rPr>
              <a:t>nitrosaminas</a:t>
            </a:r>
            <a:endParaRPr lang="es-ES" sz="2200" b="1" dirty="0">
              <a:solidFill>
                <a:schemeClr val="bg1"/>
              </a:solidFill>
            </a:endParaRPr>
          </a:p>
          <a:p>
            <a:r>
              <a:rPr lang="es-ES" sz="2200" b="1" dirty="0">
                <a:solidFill>
                  <a:schemeClr val="bg1"/>
                </a:solidFill>
              </a:rPr>
              <a:t>Fármacos preventivos y balance beneficio/riesgo incierto. </a:t>
            </a:r>
            <a:r>
              <a:rPr lang="es-ES" sz="2200" b="1" dirty="0" err="1">
                <a:solidFill>
                  <a:schemeClr val="bg1"/>
                </a:solidFill>
              </a:rPr>
              <a:t>Denosumab</a:t>
            </a:r>
            <a:r>
              <a:rPr lang="es-ES" sz="2200" b="1" dirty="0">
                <a:solidFill>
                  <a:schemeClr val="bg1"/>
                </a:solidFill>
              </a:rPr>
              <a:t> (</a:t>
            </a:r>
            <a:r>
              <a:rPr lang="es-ES" sz="2200" b="1" dirty="0" err="1">
                <a:solidFill>
                  <a:schemeClr val="bg1"/>
                </a:solidFill>
              </a:rPr>
              <a:t>Prolia</a:t>
            </a:r>
            <a:r>
              <a:rPr lang="es-ES" sz="2200" b="1" dirty="0">
                <a:solidFill>
                  <a:schemeClr val="bg1"/>
                </a:solidFill>
              </a:rPr>
              <a:t>®, ▼</a:t>
            </a:r>
            <a:r>
              <a:rPr lang="es-ES" sz="2200" b="1" dirty="0" err="1">
                <a:solidFill>
                  <a:schemeClr val="bg1"/>
                </a:solidFill>
              </a:rPr>
              <a:t>Xgeva</a:t>
            </a:r>
            <a:r>
              <a:rPr lang="es-ES" sz="2200" b="1" dirty="0">
                <a:solidFill>
                  <a:schemeClr val="bg1"/>
                </a:solidFill>
              </a:rPr>
              <a:t>®): </a:t>
            </a:r>
            <a:r>
              <a:rPr lang="es-ES" sz="1800" b="1" dirty="0" err="1">
                <a:solidFill>
                  <a:schemeClr val="bg1"/>
                </a:solidFill>
              </a:rPr>
              <a:t>osteonecrosis</a:t>
            </a:r>
            <a:r>
              <a:rPr lang="es-ES" sz="1800" b="1" dirty="0">
                <a:solidFill>
                  <a:schemeClr val="bg1"/>
                </a:solidFill>
              </a:rPr>
              <a:t> del conducto auditivo externo, fracturas </a:t>
            </a:r>
            <a:r>
              <a:rPr lang="es-ES" sz="1800" b="1" dirty="0" err="1">
                <a:solidFill>
                  <a:schemeClr val="bg1"/>
                </a:solidFill>
              </a:rPr>
              <a:t>postratamiento</a:t>
            </a:r>
            <a:r>
              <a:rPr lang="es-ES" sz="1800" b="1" dirty="0">
                <a:solidFill>
                  <a:schemeClr val="bg1"/>
                </a:solidFill>
              </a:rPr>
              <a:t> (efecto rebote) y riesgo de nuevas neoplasias malignas </a:t>
            </a:r>
            <a:r>
              <a:rPr lang="es-ES" sz="1800" b="1" dirty="0" smtClean="0">
                <a:solidFill>
                  <a:schemeClr val="bg1"/>
                </a:solidFill>
              </a:rPr>
              <a:t>primarias</a:t>
            </a:r>
            <a:endParaRPr lang="es-ES" sz="1800" dirty="0"/>
          </a:p>
          <a:p>
            <a:pPr marL="0" indent="0">
              <a:buNone/>
            </a:pPr>
            <a:endParaRPr lang="es-ES" sz="2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51756" y="2348880"/>
            <a:ext cx="79806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Indicación: dolor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irruptivo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oncológico en tratamiento crónico con otro opioide</a:t>
            </a: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Uso duplicado de 2010 a 2016</a:t>
            </a: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60% de notificaciones a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Farmacovigilancia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de abuso y/o dependencia es en indicaciones no aprobadas</a:t>
            </a: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Las guías NO recomiendan su uso en dolor no oncológico</a:t>
            </a:r>
          </a:p>
          <a:p>
            <a:pPr algn="just">
              <a:buClr>
                <a:schemeClr val="tx2"/>
              </a:buClr>
            </a:pP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Nota informativa AEMPS 5/2018:</a:t>
            </a:r>
          </a:p>
          <a:p>
            <a:pPr marL="285750" indent="-285750" algn="just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Respetar indicaciones de la ficha técnica</a:t>
            </a:r>
          </a:p>
          <a:p>
            <a:pPr marL="285750" indent="-285750" algn="just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Buscar alternativas para pacientes no oncológicos actualmente en tratamiento y valorar su potencial de abuso (existen cuestionarios) </a:t>
            </a:r>
            <a:endParaRPr lang="es-ES" sz="16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04292" y="260648"/>
            <a:ext cx="784011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b="1" dirty="0">
                <a:solidFill>
                  <a:schemeClr val="tx2"/>
                </a:solidFill>
                <a:latin typeface="+mn-lt"/>
              </a:rPr>
              <a:t>FÁRMACOS PARA EL DOLOR: EN ALGUNOS CASOS MÁS PROBLEMAS QUE 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SOLUCIONES (I)</a:t>
            </a:r>
          </a:p>
          <a:p>
            <a:pPr>
              <a:spcBef>
                <a:spcPts val="600"/>
              </a:spcBef>
            </a:pPr>
            <a:r>
              <a:rPr lang="es-ES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Fentanilo</a:t>
            </a:r>
            <a:r>
              <a:rPr lang="es-ES" u="sng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de liberación inmediata: </a:t>
            </a:r>
          </a:p>
          <a:p>
            <a:pPr>
              <a:spcBef>
                <a:spcPts val="600"/>
              </a:spcBef>
            </a:pP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riesgo de hiperalgesia, abuso y dependencia</a:t>
            </a:r>
          </a:p>
        </p:txBody>
      </p:sp>
    </p:spTree>
    <p:extLst>
      <p:ext uri="{BB962C8B-B14F-4D97-AF65-F5344CB8AC3E}">
        <p14:creationId xmlns:p14="http://schemas.microsoft.com/office/powerpoint/2010/main" val="62711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51756" y="2492896"/>
            <a:ext cx="7980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Hiperalgesia: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efecto adverso incluido recientemente en la ficha técnica </a:t>
            </a:r>
          </a:p>
          <a:p>
            <a:pPr algn="just">
              <a:buClr>
                <a:schemeClr val="tx2"/>
              </a:buClr>
            </a:pP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Hiperalgesia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inducida por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opioides: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estado de sensibilización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nociceptiva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con 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respuesta paradójica y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aumento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del dolor tras su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administración.</a:t>
            </a:r>
          </a:p>
          <a:p>
            <a:pPr algn="just">
              <a:buClr>
                <a:schemeClr val="tx2"/>
              </a:buClr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s-ES" sz="1800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Si control </a:t>
            </a:r>
            <a:r>
              <a:rPr lang="es-ES" sz="1800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del dolor insuficiente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en respuesta a un aumento de la dosis de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fentanilo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 considerar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la posibilidad de hiperalgesia inducida por opioides.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Puede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estar indicado reducir la dosis de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fentanilo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, suspenderlo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o revisar el tratamiento.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04292" y="260648"/>
            <a:ext cx="784011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b="1" dirty="0">
                <a:solidFill>
                  <a:schemeClr val="tx2"/>
                </a:solidFill>
                <a:latin typeface="+mn-lt"/>
              </a:rPr>
              <a:t>FÁRMACOS PARA EL DOLOR: EN ALGUNOS CASOS MÁS PROBLEMAS QUE 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SOLUCIONES (II)</a:t>
            </a:r>
          </a:p>
          <a:p>
            <a:pPr>
              <a:spcBef>
                <a:spcPts val="600"/>
              </a:spcBef>
            </a:pPr>
            <a:r>
              <a:rPr lang="es-ES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F</a:t>
            </a:r>
            <a:r>
              <a:rPr lang="es-ES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entanilo</a:t>
            </a:r>
            <a:r>
              <a:rPr lang="es-ES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de liberación inmediata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: </a:t>
            </a:r>
          </a:p>
          <a:p>
            <a:pPr>
              <a:spcBef>
                <a:spcPts val="6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riesgo de hiperalgesia, abuso y dependencia</a:t>
            </a:r>
            <a:endParaRPr lang="es-ES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512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51756" y="2348880"/>
            <a:ext cx="79806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Depresión respiratoria grave: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efecto adverso incluido recientemente en la ficha técnica  por recomendación del PRAC.</a:t>
            </a:r>
          </a:p>
          <a:p>
            <a:pPr algn="just">
              <a:buClr>
                <a:schemeClr val="tx2"/>
              </a:buClr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Factores de riesgo: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función respiratoria comprometida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enfermedad respiratoria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Enfermedad neurológica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insuficiencia renal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uso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concomitante de depresores del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SNC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personas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de edad avanzada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04292" y="260648"/>
            <a:ext cx="784011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b="1" dirty="0">
                <a:solidFill>
                  <a:schemeClr val="tx2"/>
                </a:solidFill>
                <a:latin typeface="+mn-lt"/>
              </a:rPr>
              <a:t>FÁRMACOS PARA EL DOLOR: EN ALGUNOS CASOS MÁS PROBLEMAS QUE SOLUCIONES (III)</a:t>
            </a:r>
          </a:p>
          <a:p>
            <a:pPr>
              <a:spcBef>
                <a:spcPts val="600"/>
              </a:spcBef>
            </a:pPr>
            <a:r>
              <a:rPr lang="es-ES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G</a:t>
            </a:r>
            <a:r>
              <a:rPr lang="es-ES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abapentina</a:t>
            </a:r>
            <a:r>
              <a:rPr lang="es-ES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sin uso concomitante de opioides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: </a:t>
            </a:r>
          </a:p>
          <a:p>
            <a:pPr>
              <a:spcBef>
                <a:spcPts val="6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depresión respiratoria, riesgo de uso indebido</a:t>
            </a:r>
            <a:endParaRPr lang="es-ES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313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34008" y="2420888"/>
            <a:ext cx="798068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Riesgo de uso indebido</a:t>
            </a:r>
            <a:r>
              <a:rPr lang="es-ES" sz="2000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en 2017 se registraron 190 muertes relacionadas con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gabapentina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o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pregabalina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en Inglaterra y Gales por uso indebido.</a:t>
            </a:r>
          </a:p>
          <a:p>
            <a:pPr algn="just">
              <a:buClr>
                <a:schemeClr val="tx2"/>
              </a:buClr>
            </a:pP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177800" algn="just">
              <a:buClr>
                <a:schemeClr val="tx2"/>
              </a:buClr>
            </a:pPr>
            <a:r>
              <a:rPr lang="es-ES" sz="2000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 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Reino Unido: desde abril 2019 reclasifica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gabapentina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 y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pregabalina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 como sustancias controladas de clase C (como las benzodiacepinas)</a:t>
            </a: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endParaRPr lang="es-ES" sz="1800" dirty="0" smtClean="0">
              <a:solidFill>
                <a:schemeClr val="tx2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04292" y="260648"/>
            <a:ext cx="784011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b="1" dirty="0">
                <a:solidFill>
                  <a:schemeClr val="tx2"/>
                </a:solidFill>
                <a:latin typeface="+mn-lt"/>
              </a:rPr>
              <a:t>FÁRMACOS PARA EL DOLOR: EN ALGUNOS CASOS MÁS PROBLEMAS QUE SOLUCIONES (IV)</a:t>
            </a:r>
          </a:p>
          <a:p>
            <a:pPr>
              <a:spcBef>
                <a:spcPts val="600"/>
              </a:spcBef>
            </a:pPr>
            <a:r>
              <a:rPr lang="es-ES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G</a:t>
            </a:r>
            <a:r>
              <a:rPr lang="es-ES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abapentina</a:t>
            </a:r>
            <a:r>
              <a:rPr lang="es-ES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sin uso concomitante de opioides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: </a:t>
            </a:r>
          </a:p>
          <a:p>
            <a:pPr>
              <a:spcBef>
                <a:spcPts val="6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depresión respiratoria. Riesgo de uso indebido</a:t>
            </a:r>
            <a:endParaRPr lang="es-ES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636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67544" y="1916832"/>
            <a:ext cx="79806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Nuevas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advertencias además de las ya conocidas (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cetoacidosis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y amputaciones) sobre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gliglozinas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canagliflozina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dapagliflozina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y </a:t>
            </a: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empagliflozina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).</a:t>
            </a:r>
          </a:p>
          <a:p>
            <a:pPr algn="just">
              <a:buClr>
                <a:schemeClr val="tx2"/>
              </a:buClr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Fascitis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necrotizante perineal o gangrena de </a:t>
            </a: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Fournier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: advertencia incluida en ficha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técnica.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Poco frecuente pero alta mortalidad. FDA: 12 casos en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EEUU.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Servicio de Salud de Canadá: estudio julio de 2018 que los relaciona con 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pancreatitis aguda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.</a:t>
            </a: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4244" y="250527"/>
            <a:ext cx="8073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b="1" dirty="0">
                <a:solidFill>
                  <a:schemeClr val="tx2"/>
                </a:solidFill>
                <a:latin typeface="+mn-lt"/>
              </a:rPr>
              <a:t>ANTIDIABÉTICOS CON NUEVAS 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DIANAS TERAPÉUTICAS (</a:t>
            </a:r>
            <a:r>
              <a:rPr lang="es-ES" b="1" dirty="0">
                <a:solidFill>
                  <a:schemeClr val="tx2"/>
                </a:solidFill>
                <a:latin typeface="+mn-lt"/>
              </a:rPr>
              <a:t>I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s-ES" u="sng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I</a:t>
            </a:r>
            <a:r>
              <a:rPr lang="es-ES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nhibidores de SGLT2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: </a:t>
            </a:r>
          </a:p>
          <a:p>
            <a:pPr>
              <a:spcBef>
                <a:spcPts val="600"/>
              </a:spcBef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gangrena de </a:t>
            </a:r>
            <a:r>
              <a:rPr lang="es-ES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F</a:t>
            </a:r>
            <a:r>
              <a:rPr lang="es-ES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ournier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y riesgo de pancreatitis</a:t>
            </a:r>
            <a:endParaRPr lang="es-ES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950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67544" y="1844824"/>
            <a:ext cx="80584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Fármacos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incretínicos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L="285750" indent="-285750" algn="just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iDPP-4: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alogliptina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vildagliptina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sitagliptina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saxagliptina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linagliptina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GLP-1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dulaglutida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exenatida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liraglutida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lixisenatida</a:t>
            </a: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Estudio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observacional inglés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(4,6 años): 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iDPP-4 casi 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doble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de riesgo de 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colangiocarcinoma</a:t>
            </a:r>
            <a:r>
              <a:rPr lang="es-ES" sz="1800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(26 casos por 100.000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personas/año)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GLP-1 riesgo similar pero no alcanzó significación estadística (bajo número de eventos)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No aumenta el riesgo con insulina</a:t>
            </a:r>
          </a:p>
          <a:p>
            <a:pPr algn="just">
              <a:buClr>
                <a:schemeClr val="tx2"/>
              </a:buClr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Biológicamente plausible: la hormona natural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incretina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GLP-1 tiene efecto proliferativo y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antiapoptótico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sobre células de la vía biliar.</a:t>
            </a:r>
          </a:p>
          <a:p>
            <a:pPr algn="just">
              <a:buClr>
                <a:schemeClr val="tx2"/>
              </a:buClr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260648"/>
            <a:ext cx="8208912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b="1" dirty="0">
                <a:solidFill>
                  <a:schemeClr val="tx2"/>
                </a:solidFill>
                <a:latin typeface="+mn-lt"/>
              </a:rPr>
              <a:t>ANTIDIABÉTICOS CON NUEVAS 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DIANAS TERAPÉUTICAS (II)</a:t>
            </a:r>
          </a:p>
          <a:p>
            <a:pPr>
              <a:spcBef>
                <a:spcPts val="600"/>
              </a:spcBef>
            </a:pPr>
            <a:r>
              <a:rPr lang="es-ES" u="sng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A</a:t>
            </a:r>
            <a:r>
              <a:rPr lang="es-ES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ntidiabéticos </a:t>
            </a:r>
            <a:r>
              <a:rPr lang="es-ES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incretínicos</a:t>
            </a:r>
            <a:r>
              <a:rPr lang="es-ES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y riesgo de cáncer de vías biliares. </a:t>
            </a:r>
            <a:r>
              <a:rPr lang="es-ES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G</a:t>
            </a:r>
            <a:r>
              <a:rPr lang="es-ES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liptinas</a:t>
            </a:r>
            <a:r>
              <a:rPr lang="es-ES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y </a:t>
            </a:r>
            <a:r>
              <a:rPr lang="es-ES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penfigoide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bulloso</a:t>
            </a:r>
            <a:endParaRPr lang="es-ES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512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62856" y="2060848"/>
            <a:ext cx="80584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Penfigoide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bulloso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 series de casos con 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gliptinas</a:t>
            </a:r>
            <a:r>
              <a:rPr lang="es-ES" sz="1800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alogliptina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vildagliptina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sitagliptina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saxagliptina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linagliptina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algn="just">
              <a:buClr>
                <a:schemeClr val="tx2"/>
              </a:buClr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Enfermedad autoinmune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Incidencia muy baja, más frecuente en edad avanzada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Cursa con ampollas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subepiteliales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Información introducida en ficha técnica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Suspender tratamiento si sospecha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260648"/>
            <a:ext cx="8208912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600" b="1" dirty="0">
                <a:solidFill>
                  <a:schemeClr val="tx2"/>
                </a:solidFill>
                <a:latin typeface="+mn-lt"/>
              </a:rPr>
              <a:t>ANTIDIABÉTICOS CON NUEVAS </a:t>
            </a:r>
            <a:r>
              <a:rPr lang="es-ES" sz="2600" b="1" dirty="0" smtClean="0">
                <a:solidFill>
                  <a:schemeClr val="tx2"/>
                </a:solidFill>
                <a:latin typeface="+mn-lt"/>
              </a:rPr>
              <a:t>DIANAS TERAPÉUTICAS (III)</a:t>
            </a:r>
          </a:p>
          <a:p>
            <a:pPr>
              <a:spcBef>
                <a:spcPts val="600"/>
              </a:spcBef>
            </a:pPr>
            <a:r>
              <a:rPr lang="es-ES" u="sng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A</a:t>
            </a:r>
            <a:r>
              <a:rPr lang="es-ES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ntidiabéticos </a:t>
            </a:r>
            <a:r>
              <a:rPr lang="es-ES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incretínicos</a:t>
            </a:r>
            <a:r>
              <a:rPr lang="es-ES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y riesgo de cáncer de vías biliares. </a:t>
            </a:r>
            <a:r>
              <a:rPr lang="es-ES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G</a:t>
            </a:r>
            <a:r>
              <a:rPr lang="es-ES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liptinas</a:t>
            </a:r>
            <a:r>
              <a:rPr lang="es-ES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y </a:t>
            </a:r>
            <a:r>
              <a:rPr lang="es-ES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penfigoide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bulloso</a:t>
            </a:r>
            <a:endParaRPr lang="es-ES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032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260648"/>
            <a:ext cx="82089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600" b="1" dirty="0">
                <a:solidFill>
                  <a:schemeClr val="tx2"/>
                </a:solidFill>
                <a:latin typeface="+mn-lt"/>
              </a:rPr>
              <a:t>OTRAS COMUNICACIONES DE </a:t>
            </a:r>
            <a:r>
              <a:rPr lang="es-ES" sz="2600" b="1" dirty="0" smtClean="0">
                <a:solidFill>
                  <a:schemeClr val="tx2"/>
                </a:solidFill>
                <a:latin typeface="+mn-lt"/>
              </a:rPr>
              <a:t>SEGURIDAD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6" t="11979" r="14480" b="3819"/>
          <a:stretch/>
        </p:blipFill>
        <p:spPr bwMode="auto">
          <a:xfrm>
            <a:off x="0" y="745575"/>
            <a:ext cx="9144000" cy="611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196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61368" y="1903388"/>
            <a:ext cx="4535487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_tradnl" sz="2800" b="1" dirty="0" smtClean="0">
              <a:latin typeface="Arial Unicode MS" pitchFamily="34" charset="-128"/>
            </a:endParaRPr>
          </a:p>
          <a:p>
            <a:endParaRPr lang="es-ES_tradnl" sz="2800" b="1" dirty="0">
              <a:latin typeface="Arial Unicode MS" pitchFamily="34" charset="-128"/>
            </a:endParaRPr>
          </a:p>
          <a:p>
            <a:endParaRPr lang="es-ES_tradnl" sz="2800" b="1" dirty="0" smtClean="0">
              <a:latin typeface="Arial Unicode MS" pitchFamily="34" charset="-128"/>
            </a:endParaRPr>
          </a:p>
          <a:p>
            <a:r>
              <a:rPr lang="es-ES_tradnl" sz="2800" b="1" dirty="0" smtClean="0">
                <a:latin typeface="Arial Unicode MS" pitchFamily="34" charset="-128"/>
                <a:hlinkClick r:id="rId4"/>
              </a:rPr>
              <a:t>INFAC VOL 27 Nº1</a:t>
            </a:r>
            <a:endParaRPr lang="es-ES_tradnl" sz="2800" b="1" dirty="0" smtClean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_tradnl" sz="2800" b="1" dirty="0" smtClean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_tradnl" sz="2800" b="1" dirty="0" smtClean="0"/>
          </a:p>
          <a:p>
            <a:endParaRPr lang="es-ES" sz="2800" b="1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sz="3600" dirty="0">
                <a:solidFill>
                  <a:schemeClr val="tx2"/>
                </a:solidFill>
                <a:latin typeface="Arial Black" pitchFamily="34" charset="0"/>
              </a:rPr>
              <a:t>Para mas información y bibliografía…</a:t>
            </a:r>
          </a:p>
        </p:txBody>
      </p:sp>
    </p:spTree>
    <p:extLst>
      <p:ext uri="{BB962C8B-B14F-4D97-AF65-F5344CB8AC3E}">
        <p14:creationId xmlns:p14="http://schemas.microsoft.com/office/powerpoint/2010/main" val="24850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sz="4000" b="1" dirty="0" smtClean="0">
                <a:solidFill>
                  <a:schemeClr val="tx2"/>
                </a:solidFill>
                <a:latin typeface="+mj-lt"/>
              </a:rPr>
              <a:t>SUMARIO (II)</a:t>
            </a:r>
            <a:endParaRPr lang="es-ES" sz="40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83568" y="1196752"/>
            <a:ext cx="7772400" cy="34563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 sz="2200" b="1" dirty="0">
                <a:solidFill>
                  <a:schemeClr val="bg1"/>
                </a:solidFill>
              </a:rPr>
              <a:t>Fármacos para el dolor: en algunos casos más problemas que soluciones </a:t>
            </a:r>
            <a:endParaRPr lang="es-ES" sz="2200" b="1" dirty="0" smtClean="0">
              <a:solidFill>
                <a:schemeClr val="bg1"/>
              </a:solidFill>
            </a:endParaRPr>
          </a:p>
          <a:p>
            <a:pPr marL="533400">
              <a:buFontTx/>
              <a:buChar char="-"/>
            </a:pPr>
            <a:r>
              <a:rPr lang="es-ES" sz="1800" b="1" dirty="0" err="1">
                <a:solidFill>
                  <a:schemeClr val="bg1"/>
                </a:solidFill>
              </a:rPr>
              <a:t>Fentanilo</a:t>
            </a:r>
            <a:r>
              <a:rPr lang="es-ES" sz="1800" b="1" dirty="0">
                <a:solidFill>
                  <a:schemeClr val="bg1"/>
                </a:solidFill>
              </a:rPr>
              <a:t> de liberación inmediata: riesgo de hiperalgesia, abuso y dependencia</a:t>
            </a:r>
          </a:p>
          <a:p>
            <a:pPr marL="533400">
              <a:buFontTx/>
              <a:buChar char="-"/>
            </a:pPr>
            <a:r>
              <a:rPr lang="es-ES" sz="1800" b="1" dirty="0" err="1">
                <a:solidFill>
                  <a:schemeClr val="bg1"/>
                </a:solidFill>
              </a:rPr>
              <a:t>Gabapentina</a:t>
            </a:r>
            <a:r>
              <a:rPr lang="es-ES" sz="1800" b="1" dirty="0">
                <a:solidFill>
                  <a:schemeClr val="bg1"/>
                </a:solidFill>
              </a:rPr>
              <a:t>: depresión respiratoria sin uso concomitante de opioides. Riesgo de uso indebido</a:t>
            </a:r>
          </a:p>
          <a:p>
            <a:r>
              <a:rPr lang="es-ES" sz="2200" b="1" dirty="0">
                <a:solidFill>
                  <a:schemeClr val="bg1"/>
                </a:solidFill>
              </a:rPr>
              <a:t>Antidiabéticos con nuevas dianas terapéuticas</a:t>
            </a:r>
          </a:p>
          <a:p>
            <a:pPr marL="533400">
              <a:buFontTx/>
              <a:buChar char="-"/>
            </a:pPr>
            <a:r>
              <a:rPr lang="es-ES" sz="1800" b="1" dirty="0">
                <a:solidFill>
                  <a:schemeClr val="bg1"/>
                </a:solidFill>
              </a:rPr>
              <a:t>Inhibidores de SGLT2: riesgo de gangrena de </a:t>
            </a:r>
            <a:r>
              <a:rPr lang="es-ES" sz="1800" b="1" dirty="0" err="1">
                <a:solidFill>
                  <a:schemeClr val="bg1"/>
                </a:solidFill>
              </a:rPr>
              <a:t>Fournier</a:t>
            </a:r>
            <a:r>
              <a:rPr lang="es-ES" sz="1800" b="1" dirty="0">
                <a:solidFill>
                  <a:schemeClr val="bg1"/>
                </a:solidFill>
              </a:rPr>
              <a:t> y pancreatitis</a:t>
            </a:r>
          </a:p>
          <a:p>
            <a:pPr marL="533400">
              <a:buFontTx/>
              <a:buChar char="-"/>
            </a:pPr>
            <a:r>
              <a:rPr lang="es-ES" sz="1800" b="1" dirty="0">
                <a:solidFill>
                  <a:schemeClr val="bg1"/>
                </a:solidFill>
              </a:rPr>
              <a:t>Antidiabéticos y riesgo de cáncer de vías biliares</a:t>
            </a:r>
          </a:p>
          <a:p>
            <a:pPr marL="533400">
              <a:buFontTx/>
              <a:buChar char="-"/>
            </a:pPr>
            <a:endParaRPr lang="es-ES" sz="1800" b="1" dirty="0">
              <a:solidFill>
                <a:schemeClr val="bg1"/>
              </a:solidFill>
            </a:endParaRPr>
          </a:p>
          <a:p>
            <a:pPr marL="0" indent="0">
              <a:buClr>
                <a:schemeClr val="bg1"/>
              </a:buClr>
              <a:buNone/>
            </a:pPr>
            <a:endParaRPr lang="es-ES" sz="2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37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es-ES" sz="4000" b="1" dirty="0" smtClean="0">
                <a:solidFill>
                  <a:schemeClr val="tx2"/>
                </a:solidFill>
                <a:latin typeface="+mj-lt"/>
              </a:rPr>
              <a:t>SUMARIO (III)</a:t>
            </a:r>
            <a:endParaRPr lang="es-ES" sz="40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83568" y="1196752"/>
            <a:ext cx="7848872" cy="37444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s-ES" sz="2200" b="1" dirty="0">
                <a:solidFill>
                  <a:schemeClr val="bg1"/>
                </a:solidFill>
              </a:rPr>
              <a:t>Otras comunicaciones de seguridad</a:t>
            </a:r>
            <a:r>
              <a:rPr lang="es-ES" sz="2200" b="1" dirty="0" smtClean="0">
                <a:solidFill>
                  <a:schemeClr val="bg1"/>
                </a:solidFill>
              </a:rPr>
              <a:t>:</a:t>
            </a:r>
            <a:endParaRPr lang="es-ES" sz="2200" b="1" dirty="0">
              <a:solidFill>
                <a:schemeClr val="bg1"/>
              </a:solidFill>
            </a:endParaRPr>
          </a:p>
          <a:p>
            <a:pPr marL="533400">
              <a:buFontTx/>
              <a:buChar char="-"/>
            </a:pPr>
            <a:r>
              <a:rPr lang="es-ES" sz="2200" b="1" dirty="0" err="1" smtClean="0">
                <a:solidFill>
                  <a:schemeClr val="bg1"/>
                </a:solidFill>
              </a:rPr>
              <a:t>Epoetinas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>
                <a:solidFill>
                  <a:schemeClr val="bg1"/>
                </a:solidFill>
              </a:rPr>
              <a:t>humanas: advertencia sobre reacciones adversas cutáneas graves</a:t>
            </a:r>
          </a:p>
          <a:p>
            <a:pPr marL="533400">
              <a:buFontTx/>
              <a:buChar char="-"/>
            </a:pPr>
            <a:r>
              <a:rPr lang="es-ES" sz="2200" b="1" dirty="0" err="1" smtClean="0">
                <a:solidFill>
                  <a:schemeClr val="bg1"/>
                </a:solidFill>
              </a:rPr>
              <a:t>Trastuzumab</a:t>
            </a:r>
            <a:r>
              <a:rPr lang="es-ES" sz="2200" b="1" dirty="0">
                <a:solidFill>
                  <a:schemeClr val="bg1"/>
                </a:solidFill>
              </a:rPr>
              <a:t>: recomendaciones de monitorización cardíaca</a:t>
            </a:r>
          </a:p>
          <a:p>
            <a:pPr marL="533400">
              <a:buFontTx/>
              <a:buChar char="-"/>
            </a:pPr>
            <a:r>
              <a:rPr lang="es-ES" sz="2200" b="1" dirty="0" err="1" smtClean="0">
                <a:solidFill>
                  <a:schemeClr val="bg1"/>
                </a:solidFill>
              </a:rPr>
              <a:t>Azitromicina</a:t>
            </a:r>
            <a:r>
              <a:rPr lang="es-ES" sz="2200" b="1" dirty="0">
                <a:solidFill>
                  <a:schemeClr val="bg1"/>
                </a:solidFill>
              </a:rPr>
              <a:t>: aumento de la tasa de recaídas de neoplasias hematológicas y mortalidad en pacientes con trasplante de células madre hematopoyéticas</a:t>
            </a:r>
          </a:p>
          <a:p>
            <a:pPr marL="533400">
              <a:buFontTx/>
              <a:buChar char="-"/>
            </a:pPr>
            <a:r>
              <a:rPr lang="es-ES" sz="2200" b="1" dirty="0" err="1" smtClean="0">
                <a:solidFill>
                  <a:schemeClr val="bg1"/>
                </a:solidFill>
              </a:rPr>
              <a:t>Finasterida</a:t>
            </a:r>
            <a:r>
              <a:rPr lang="es-ES" sz="2200" b="1" dirty="0">
                <a:solidFill>
                  <a:schemeClr val="bg1"/>
                </a:solidFill>
              </a:rPr>
              <a:t>: notificaciones de depresión y pensamientos suicidas</a:t>
            </a:r>
          </a:p>
          <a:p>
            <a:pPr marL="533400">
              <a:buFontTx/>
              <a:buChar char="-"/>
            </a:pPr>
            <a:r>
              <a:rPr lang="es-ES" sz="2200" b="1" dirty="0" err="1" smtClean="0">
                <a:solidFill>
                  <a:schemeClr val="bg1"/>
                </a:solidFill>
              </a:rPr>
              <a:t>Febuxostat</a:t>
            </a:r>
            <a:r>
              <a:rPr lang="es-ES" sz="2200" b="1" dirty="0">
                <a:solidFill>
                  <a:schemeClr val="bg1"/>
                </a:solidFill>
              </a:rPr>
              <a:t>: aumento del riesgo de muerte cardiovascular</a:t>
            </a:r>
            <a:endParaRPr lang="es-E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37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+mj-lt"/>
              </a:rPr>
              <a:t>INTRODUCCIÓN </a:t>
            </a:r>
            <a:r>
              <a:rPr lang="es-ES" b="1" dirty="0">
                <a:latin typeface="+mj-lt"/>
              </a:rPr>
              <a:t>(I)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471612" y="1484784"/>
            <a:ext cx="820891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El 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perfil de seguridad de los nuevos medicamentos 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en el momento de su comercialización 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no es bien </a:t>
            </a:r>
            <a:r>
              <a:rPr lang="es-ES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conocido:</a:t>
            </a:r>
          </a:p>
          <a:p>
            <a:pPr algn="just">
              <a:buClr>
                <a:schemeClr val="tx2"/>
              </a:buClr>
            </a:pP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Ensayos clínicos previos a su autorización:</a:t>
            </a:r>
          </a:p>
          <a:p>
            <a:pPr marL="533400" indent="-342900" algn="just">
              <a:buClr>
                <a:schemeClr val="tx2"/>
              </a:buClr>
              <a:buFontTx/>
              <a:buChar char="-"/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no diseñados para 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detectar efectos 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adversos</a:t>
            </a:r>
          </a:p>
          <a:p>
            <a:pPr marL="533400" indent="-342900" algn="just">
              <a:buClr>
                <a:schemeClr val="tx2"/>
              </a:buClr>
              <a:buFontTx/>
              <a:buChar char="-"/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población 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en la que se indican 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diferente a la incluida en el ensayo</a:t>
            </a:r>
          </a:p>
          <a:p>
            <a:pPr marL="533400" indent="-342900" algn="just">
              <a:buClr>
                <a:schemeClr val="tx2"/>
              </a:buClr>
              <a:buFontTx/>
              <a:buChar char="-"/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condiciones 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de uso en la práctica clínica 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diferentes</a:t>
            </a:r>
          </a:p>
          <a:p>
            <a:pPr marL="190500" algn="just">
              <a:buClr>
                <a:schemeClr val="tx2"/>
              </a:buClr>
            </a:pPr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12700" algn="ctr">
              <a:buClr>
                <a:schemeClr val="tx2"/>
              </a:buClr>
            </a:pPr>
            <a:r>
              <a:rPr lang="es-ES" dirty="0">
                <a:latin typeface="+mn-lt"/>
                <a:ea typeface="Arial Unicode MS" pitchFamily="34" charset="-128"/>
                <a:cs typeface="Arial Unicode MS" pitchFamily="34" charset="-128"/>
              </a:rPr>
              <a:t>“Un fármaco de comercialización reciente es una </a:t>
            </a:r>
            <a:r>
              <a:rPr lang="es-ES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hipótesis.</a:t>
            </a:r>
          </a:p>
          <a:p>
            <a:pPr marL="12700" algn="ctr">
              <a:buClr>
                <a:schemeClr val="tx2"/>
              </a:buClr>
            </a:pPr>
            <a:r>
              <a:rPr lang="es-ES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dirty="0">
                <a:latin typeface="+mn-lt"/>
                <a:ea typeface="Arial Unicode MS" pitchFamily="34" charset="-128"/>
                <a:cs typeface="Arial Unicode MS" pitchFamily="34" charset="-128"/>
              </a:rPr>
              <a:t>Tener prisa por prescribirlo puede perjudicar la salud</a:t>
            </a:r>
            <a:r>
              <a:rPr lang="es-ES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”</a:t>
            </a:r>
          </a:p>
          <a:p>
            <a:pPr marL="12700" algn="ctr">
              <a:buClr>
                <a:schemeClr val="tx2"/>
              </a:buClr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  <a:hlinkClick r:id="rId2"/>
              </a:rPr>
              <a:t>Butlletí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  <a:hlinkClick r:id="rId2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  <a:hlinkClick r:id="rId2"/>
              </a:rPr>
              <a:t>Groc</a:t>
            </a:r>
            <a:r>
              <a:rPr lang="es-ES" sz="1800" dirty="0">
                <a:hlinkClick r:id="rId2"/>
              </a:rPr>
              <a:t>.</a:t>
            </a:r>
            <a:r>
              <a:rPr lang="es-ES" sz="1800" dirty="0" smtClean="0">
                <a:hlinkClick r:id="rId2"/>
              </a:rPr>
              <a:t> </a:t>
            </a:r>
            <a:r>
              <a:rPr lang="es-ES" sz="1800" dirty="0">
                <a:hlinkClick r:id="rId2"/>
              </a:rPr>
              <a:t>2017; 30 (2): 9-14</a:t>
            </a:r>
            <a:r>
              <a:rPr lang="es-ES" sz="1800" dirty="0"/>
              <a:t>. 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12700" algn="just">
              <a:buClr>
                <a:schemeClr val="tx2"/>
              </a:buClr>
            </a:pPr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190500" algn="just">
              <a:buClr>
                <a:schemeClr val="tx2"/>
              </a:buClr>
            </a:pP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3861048"/>
            <a:ext cx="777686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+mj-lt"/>
              </a:rPr>
              <a:t>INTRODUCCIÓN (II)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455216" y="1556792"/>
            <a:ext cx="82089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Expansión de bases de datos </a:t>
            </a:r>
            <a:r>
              <a:rPr lang="es-ES" sz="1600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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gran volumen de 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información</a:t>
            </a:r>
            <a:r>
              <a:rPr lang="es-ES" sz="20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 </a:t>
            </a:r>
            <a:r>
              <a:rPr lang="es-ES" sz="1600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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 permite 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generar</a:t>
            </a:r>
            <a:r>
              <a:rPr lang="es-ES" sz="2000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 </a:t>
            </a:r>
            <a:r>
              <a:rPr lang="es-ES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	nuevas 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alertas sobre fármacos muy utilizados 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durante décadas.</a:t>
            </a:r>
          </a:p>
          <a:p>
            <a:pPr algn="just">
              <a:buClr>
                <a:schemeClr val="tx2"/>
              </a:buClr>
            </a:pPr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Es necesaria una </a:t>
            </a:r>
            <a:r>
              <a:rPr lang="es-ES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prescripción prudente 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para </a:t>
            </a:r>
            <a:r>
              <a:rPr lang="es-ES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evitar efectos adversos graves</a:t>
            </a:r>
            <a:endParaRPr lang="es-ES" sz="2000" b="1" dirty="0">
              <a:solidFill>
                <a:schemeClr val="tx2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Hasta en un 30-50% el medicamento que provoca un efecto adverso grave:</a:t>
            </a:r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Clr>
                <a:schemeClr val="tx2"/>
              </a:buClr>
              <a:buFontTx/>
              <a:buChar char="-"/>
            </a:pP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o estaba indicado</a:t>
            </a:r>
          </a:p>
          <a:p>
            <a:pPr marL="342900" indent="-342900" algn="just">
              <a:buClr>
                <a:schemeClr val="tx2"/>
              </a:buClr>
              <a:buFontTx/>
              <a:buChar char="-"/>
            </a:pP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o era necesario</a:t>
            </a:r>
          </a:p>
          <a:p>
            <a:pPr marL="342900" indent="-342900" algn="just">
              <a:buClr>
                <a:schemeClr val="tx2"/>
              </a:buClr>
              <a:buFontTx/>
              <a:buChar char="-"/>
            </a:pP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a dosis era inadecuada</a:t>
            </a:r>
          </a:p>
          <a:p>
            <a:pPr marL="342900" indent="-342900" algn="just">
              <a:buClr>
                <a:schemeClr val="tx2"/>
              </a:buClr>
              <a:buFontTx/>
              <a:buChar char="-"/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ó no se había valorado posibles interacciones graves</a:t>
            </a:r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020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69640" y="1916832"/>
            <a:ext cx="78488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Farmacov</a:t>
            </a:r>
            <a:r>
              <a:rPr lang="es-ES" sz="2000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igilancia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 casos recientes 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de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agranulocitosis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por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metamizol</a:t>
            </a: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	(población origen británico)</a:t>
            </a:r>
          </a:p>
          <a:p>
            <a:pPr marL="342900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En 1946 primeros casos descritos, reacción </a:t>
            </a:r>
            <a:r>
              <a:rPr lang="es-ES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muy poco frecuente, inmunológica, grave (incluso muerte)</a:t>
            </a:r>
          </a:p>
          <a:p>
            <a:pPr marL="342900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s-ES" sz="2000" b="1" dirty="0">
              <a:solidFill>
                <a:schemeClr val="tx2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¿Mayor susceptibilidad en la población del norte de Europa? </a:t>
            </a:r>
          </a:p>
          <a:p>
            <a:pPr algn="ctr"/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¿Factores genéticos?</a:t>
            </a:r>
          </a:p>
          <a:p>
            <a:pPr algn="just"/>
            <a:r>
              <a:rPr lang="es-ES" sz="2000" dirty="0" smtClean="0"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es-ES" sz="2000" dirty="0">
                <a:ea typeface="Arial Unicode MS" pitchFamily="34" charset="-128"/>
                <a:cs typeface="Arial Unicode MS" pitchFamily="34" charset="-128"/>
              </a:rPr>
              <a:t>día de hoy datos inciertos. Parece que las diferencias de dosis, duración y tratamientos concomitantes pueden explicar la diferencia según la región. </a:t>
            </a:r>
          </a:p>
          <a:p>
            <a:pPr algn="just"/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03300" y="476672"/>
            <a:ext cx="8001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tx2"/>
                </a:solidFill>
                <a:latin typeface="+mn-lt"/>
              </a:rPr>
              <a:t>FÁRMACOS AMPLIAMENTE UTILIZADOS DURANTE DÉCADAS, ¿RIESGOS NO BIEN DEFINIDOS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? (I)</a:t>
            </a:r>
            <a:endParaRPr lang="es-ES" b="1" dirty="0">
              <a:solidFill>
                <a:schemeClr val="tx2"/>
              </a:solidFill>
              <a:latin typeface="+mn-lt"/>
            </a:endParaRPr>
          </a:p>
          <a:p>
            <a:pPr algn="just"/>
            <a:r>
              <a:rPr lang="es-ES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Metamizol</a:t>
            </a:r>
            <a:r>
              <a:rPr lang="es-ES" u="sng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y riesgo de </a:t>
            </a:r>
            <a:r>
              <a:rPr lang="es-ES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agranulocitosis</a:t>
            </a:r>
            <a:endParaRPr lang="es-ES" u="sng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95536" y="3645024"/>
            <a:ext cx="8208912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952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03300" y="1484784"/>
            <a:ext cx="7848872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700" i="1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Estudios epidemiológicos: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solidFill>
                  <a:schemeClr val="accent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Cataluña</a:t>
            </a:r>
            <a:r>
              <a:rPr lang="es-ES" sz="1800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(1980-2001): incidencia 0,56 casos (0,4-0,8) por millón de habitantes/año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solidFill>
                  <a:schemeClr val="accent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Suecia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 1 caso/1.439 prescripciones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solidFill>
                  <a:schemeClr val="accent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Grecia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 1 caso/133.000-466.000 tratamientos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solidFill>
                  <a:schemeClr val="accent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Alemania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 (1990-2012): consumo aumentó x7 de 20 a 140 millones de DDD y notificaciones aumentaron de 10 a 50.</a:t>
            </a:r>
          </a:p>
          <a:p>
            <a:pPr algn="just"/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Probable importante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infranotificación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por ser una reacción conocida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CAPV 1992-2018  2-3 casos/año de forma constante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accent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España</a:t>
            </a:r>
            <a:r>
              <a:rPr lang="es-ES" sz="2000" dirty="0"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incremento de casos paralelo al consumo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s-ES" sz="2000" dirty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2000" dirty="0">
                <a:ea typeface="Arial Unicode MS" pitchFamily="34" charset="-128"/>
                <a:cs typeface="Arial Unicode MS" pitchFamily="34" charset="-128"/>
              </a:rPr>
              <a:t>Mayor riesgo en </a:t>
            </a:r>
            <a:r>
              <a:rPr lang="es-ES" sz="2000" b="1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edad avanzada </a:t>
            </a:r>
            <a:r>
              <a:rPr lang="es-ES" sz="2000" dirty="0">
                <a:ea typeface="Arial Unicode MS" pitchFamily="34" charset="-128"/>
                <a:cs typeface="Arial Unicode MS" pitchFamily="34" charset="-128"/>
              </a:rPr>
              <a:t>y </a:t>
            </a:r>
            <a:r>
              <a:rPr lang="es-ES" sz="2000" b="1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duración superior a una semana</a:t>
            </a:r>
          </a:p>
          <a:p>
            <a:pPr algn="just"/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04292" y="407566"/>
            <a:ext cx="7928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tx2"/>
                </a:solidFill>
                <a:latin typeface="+mj-lt"/>
              </a:rPr>
              <a:t>FÁRMACOS AMPLIAMENTE UTILIZADOS DURANTE DÉCADAS, ¿RIESGOS NO BIEN DEFINIDOS</a:t>
            </a:r>
            <a:r>
              <a:rPr lang="es-ES" b="1" dirty="0" smtClean="0">
                <a:solidFill>
                  <a:schemeClr val="tx2"/>
                </a:solidFill>
                <a:latin typeface="+mj-lt"/>
              </a:rPr>
              <a:t>? (II)</a:t>
            </a:r>
            <a:endParaRPr lang="es-ES" b="1" dirty="0">
              <a:solidFill>
                <a:schemeClr val="tx2"/>
              </a:solidFill>
              <a:latin typeface="+mj-lt"/>
            </a:endParaRPr>
          </a:p>
          <a:p>
            <a:pPr algn="just">
              <a:tabLst>
                <a:tab pos="2692400" algn="l"/>
              </a:tabLst>
            </a:pPr>
            <a:r>
              <a:rPr lang="es-ES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Metamizol</a:t>
            </a:r>
            <a:r>
              <a:rPr lang="es-ES" u="sng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y riesgo de </a:t>
            </a:r>
            <a:r>
              <a:rPr lang="es-ES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agranulocitosis</a:t>
            </a:r>
            <a:endParaRPr lang="es-ES" u="sng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360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03300" y="1628800"/>
            <a:ext cx="7848872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1800" b="1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Nota AEMPS 2018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Antes de prescribir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metamizol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, llevar a cabo una anamnesis detallada para evitar su uso en pacientes con </a:t>
            </a:r>
            <a:r>
              <a:rPr lang="es-ES" sz="1700" b="1" dirty="0">
                <a:solidFill>
                  <a:schemeClr val="accent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factores de riesgo de </a:t>
            </a:r>
            <a:r>
              <a:rPr lang="es-ES" sz="1700" b="1" dirty="0" err="1">
                <a:solidFill>
                  <a:schemeClr val="accent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agranulocitosis</a:t>
            </a:r>
            <a:r>
              <a:rPr lang="es-ES" sz="1700" b="1" dirty="0">
                <a:solidFill>
                  <a:schemeClr val="accent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(antecedentes de reacciones de hipersensibilidad o hematológicas a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metamizol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, pacientes en tratamiento con inmunosupresores o con medicamentos que puedan producir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agranulocitosis</a:t>
            </a:r>
            <a:r>
              <a:rPr lang="es-ES" sz="17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*).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Utilizar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metamizol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b="1" dirty="0">
                <a:solidFill>
                  <a:schemeClr val="accent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solo para tratamientos de corta duración 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(7 días como máximo) a las dosis mínimas eficaces. Si es necesario un tratamiento prolongado, realizar </a:t>
            </a:r>
            <a:r>
              <a:rPr lang="es-ES" sz="1700" b="1" dirty="0">
                <a:solidFill>
                  <a:schemeClr val="accent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controles hematológicos periódicos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, incluyendo fórmula leucocitaria</a:t>
            </a:r>
            <a:r>
              <a:rPr lang="es-ES" sz="17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.</a:t>
            </a:r>
            <a:endParaRPr lang="es-ES" sz="17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Adoptar especial precaución en pacientes de </a:t>
            </a:r>
            <a:r>
              <a:rPr lang="es-ES" sz="1700" b="1" dirty="0">
                <a:solidFill>
                  <a:schemeClr val="accent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edad avanzada</a:t>
            </a:r>
            <a:r>
              <a:rPr lang="es-ES" sz="1700" b="1" dirty="0" smtClean="0">
                <a:solidFill>
                  <a:schemeClr val="accent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.</a:t>
            </a:r>
            <a:endParaRPr lang="es-ES" sz="1700" b="1" dirty="0">
              <a:solidFill>
                <a:schemeClr val="accent1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No utilizar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metamizol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en pacientes en los que </a:t>
            </a:r>
            <a:r>
              <a:rPr lang="es-ES" sz="1700" b="1" dirty="0">
                <a:solidFill>
                  <a:schemeClr val="accent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no sea posible realizar controles 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(p.ej. población flotante, como los turistas</a:t>
            </a:r>
            <a:r>
              <a:rPr lang="es-ES" sz="17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).</a:t>
            </a:r>
            <a:endParaRPr lang="es-ES" sz="17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Vigilar la aparición de sintomatología indicativa de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agranulocitosis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s-ES" sz="1700" b="1" dirty="0">
                <a:solidFill>
                  <a:schemeClr val="accent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Informar al paciente 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de que, en tal caso, interrumpa el tratamiento.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04292" y="407566"/>
            <a:ext cx="8000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tx2"/>
                </a:solidFill>
                <a:latin typeface="+mn-lt"/>
              </a:rPr>
              <a:t>FÁRMACOS AMPLIAMENTE UTILIZADOS DURANTE DÉCADAS, ¿RIESGOS NO BIEN DEFINIDOS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? (III)</a:t>
            </a:r>
            <a:endParaRPr lang="es-ES" b="1" dirty="0">
              <a:solidFill>
                <a:schemeClr val="tx2"/>
              </a:solidFill>
              <a:latin typeface="+mn-lt"/>
            </a:endParaRPr>
          </a:p>
          <a:p>
            <a:pPr algn="just"/>
            <a:r>
              <a:rPr lang="es-ES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Metamizol</a:t>
            </a:r>
            <a:r>
              <a:rPr lang="es-ES" u="sng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y riesgo de </a:t>
            </a:r>
            <a:r>
              <a:rPr lang="es-ES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agranulocitosis</a:t>
            </a:r>
            <a:endParaRPr lang="es-ES" u="sng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34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o 2">
    <a:dk1>
      <a:sysClr val="windowText" lastClr="000000"/>
    </a:dk1>
    <a:lt1>
      <a:sysClr val="window" lastClr="FFFFFF"/>
    </a:lt1>
    <a:dk2>
      <a:srgbClr val="4BACC6"/>
    </a:dk2>
    <a:lt2>
      <a:srgbClr val="EEECE1"/>
    </a:lt2>
    <a:accent1>
      <a:srgbClr val="31859B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3996</TotalTime>
  <Words>2115</Words>
  <Application>Microsoft Office PowerPoint</Application>
  <PresentationFormat>Presentación en pantalla (4:3)</PresentationFormat>
  <Paragraphs>276</Paragraphs>
  <Slides>28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7" baseType="lpstr">
      <vt:lpstr>Arial</vt:lpstr>
      <vt:lpstr>Arial Black</vt:lpstr>
      <vt:lpstr>Arial Unicode MS</vt:lpstr>
      <vt:lpstr>Calibri</vt:lpstr>
      <vt:lpstr>Courier New</vt:lpstr>
      <vt:lpstr>Times New Roman</vt:lpstr>
      <vt:lpstr>Verdana</vt:lpstr>
      <vt:lpstr>Wingdings</vt:lpstr>
      <vt:lpstr>3_Diseño personalizado</vt:lpstr>
      <vt:lpstr>   SEGURIDAD DE MEDICAMENTOS:  SEÑALES Y ALERTAS GENERADAS EN 2017-2018  Vol 27, nº1 2019</vt:lpstr>
      <vt:lpstr>SUMARIO (I)</vt:lpstr>
      <vt:lpstr>SUMARIO (II)</vt:lpstr>
      <vt:lpstr>SUMARIO (III)</vt:lpstr>
      <vt:lpstr>INTRODUCCIÓN (I)</vt:lpstr>
      <vt:lpstr>INTRODUCCIÓN (II)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Para mas información y bibliografía…</vt:lpstr>
    </vt:vector>
  </TitlesOfParts>
  <Company>N.G.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Ruiz Ortega, Irene</cp:lastModifiedBy>
  <cp:revision>446</cp:revision>
  <cp:lastPrinted>2019-04-29T08:08:43Z</cp:lastPrinted>
  <dcterms:created xsi:type="dcterms:W3CDTF">2007-11-13T08:52:06Z</dcterms:created>
  <dcterms:modified xsi:type="dcterms:W3CDTF">2019-05-17T07:02:08Z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